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4" r:id="rId11"/>
    <p:sldId id="262" r:id="rId12"/>
    <p:sldId id="265" r:id="rId13"/>
    <p:sldId id="275" r:id="rId14"/>
    <p:sldId id="276" r:id="rId15"/>
    <p:sldId id="277" r:id="rId16"/>
    <p:sldId id="278" r:id="rId17"/>
    <p:sldId id="279" r:id="rId18"/>
    <p:sldId id="280" r:id="rId19"/>
    <p:sldId id="271" r:id="rId20"/>
    <p:sldId id="272" r:id="rId21"/>
    <p:sldId id="274" r:id="rId22"/>
    <p:sldId id="273" r:id="rId23"/>
    <p:sldId id="263" r:id="rId24"/>
    <p:sldId id="266" r:id="rId25"/>
    <p:sldId id="269" r:id="rId26"/>
    <p:sldId id="270" r:id="rId27"/>
    <p:sldId id="267" r:id="rId28"/>
  </p:sldIdLst>
  <p:sldSz cx="12192000" cy="6858000"/>
  <p:notesSz cx="6858000" cy="9144000"/>
  <p:defaultTextStyle>
    <a:defPPr>
      <a:defRPr lang="en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63B4A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70" d="100"/>
          <a:sy n="70" d="100"/>
        </p:scale>
        <p:origin x="3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5CB-2550-754F-885D-7CA31EDC0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E9F914-44DF-5E44-B0C5-B82073012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7C2CD-F516-A147-8D4B-837F9FD41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BB3C-E96F-CC48-8754-C82129BE58E3}" type="datetimeFigureOut">
              <a:rPr lang="en-BR" smtClean="0"/>
              <a:t>01/16/2023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BDA3C-CE13-FE4E-B9D2-310FB7FEB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62FEE-EEEA-664F-B86B-20B31A53A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B79A-DCE4-6D47-82A8-BBD4ED3DB27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842891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6ADEC-0034-314F-8E4B-32BF7F02E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CD41FB-5AA8-A84B-A284-7FD5951D1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6AC77-2D18-0445-8A46-40F7BF55C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BB3C-E96F-CC48-8754-C82129BE58E3}" type="datetimeFigureOut">
              <a:rPr lang="en-BR" smtClean="0"/>
              <a:t>01/16/2023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062E8-9B6B-DA46-84A5-6B74C9F9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266A4-F7A5-2647-A76B-19B552D5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B79A-DCE4-6D47-82A8-BBD4ED3DB27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767472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C9B94F-DA78-FF42-8465-BA23815CC2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A75CA1-71D2-6E45-BC30-1619AB31A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CE237-D470-F44E-8AC0-6DCF2B94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BB3C-E96F-CC48-8754-C82129BE58E3}" type="datetimeFigureOut">
              <a:rPr lang="en-BR" smtClean="0"/>
              <a:t>01/16/2023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DAFB5-7129-C34F-B5CE-A9A8CFD2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C1290-C8CF-8A4E-ABF5-4C2328053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B79A-DCE4-6D47-82A8-BBD4ED3DB27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61849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8A151-CD31-D240-A00F-3EA636C21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4E1B4-646D-1141-B0FA-9FAA71377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ED831-B5F5-F740-ADCD-59DAB3923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BB3C-E96F-CC48-8754-C82129BE58E3}" type="datetimeFigureOut">
              <a:rPr lang="en-BR" smtClean="0"/>
              <a:t>01/16/2023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7826E-4398-394A-9B9C-06A4D18CC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E2E9D-D83D-FF49-ABBE-4B4D49147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B79A-DCE4-6D47-82A8-BBD4ED3DB27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90637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69140-0E57-924A-AE95-22DCF0330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EE940-3AEA-734A-B0C0-09B362E0A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6BB49-B9F3-C644-8AE8-3EBCE571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BB3C-E96F-CC48-8754-C82129BE58E3}" type="datetimeFigureOut">
              <a:rPr lang="en-BR" smtClean="0"/>
              <a:t>01/16/2023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F582C-EB09-034E-8887-7F965EC41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5A519-5CA5-E04C-91DA-DD3376C3E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B79A-DCE4-6D47-82A8-BBD4ED3DB27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915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86392-6043-7249-AFE3-8F2E77006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02192-573A-034A-AC9E-C92815E26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1FF54-65F6-DF45-B173-2401BDFE2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7F419B-ADD2-344E-8FC6-F5F32EA9B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BB3C-E96F-CC48-8754-C82129BE58E3}" type="datetimeFigureOut">
              <a:rPr lang="en-BR" smtClean="0"/>
              <a:t>01/16/2023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4A5AF-E042-BD4B-B5C5-C828939D8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1AFC33-6169-A14F-852B-3C6C7A3DF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B79A-DCE4-6D47-82A8-BBD4ED3DB27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13027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B9C76-7458-564D-A831-E0AA6C3E1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88AB3-6DBE-8540-8DCA-C4C1A8537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F05DB-AF31-AA46-99DC-C9BAF51EE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D01871-1CB4-D244-A9A6-8DF4EEFAAE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B5991A-07FD-9642-852A-625F198222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2A22A9-7172-6D4B-9BEE-041D52F05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BB3C-E96F-CC48-8754-C82129BE58E3}" type="datetimeFigureOut">
              <a:rPr lang="en-BR" smtClean="0"/>
              <a:t>01/16/2023</a:t>
            </a:fld>
            <a:endParaRPr lang="en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59CBD9-E308-3944-9600-5A859319C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398A9D-1E19-254C-BD1F-4E4000DC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B79A-DCE4-6D47-82A8-BBD4ED3DB27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902499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D3794-6987-1D41-8779-0119536B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D9743A-690C-EC4F-8A6F-AFA088584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BB3C-E96F-CC48-8754-C82129BE58E3}" type="datetimeFigureOut">
              <a:rPr lang="en-BR" smtClean="0"/>
              <a:t>01/16/2023</a:t>
            </a:fld>
            <a:endParaRPr lang="en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B2997-C633-A64E-BAB4-478B3D865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477D3A-957B-0C43-9308-43C4DF78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B79A-DCE4-6D47-82A8-BBD4ED3DB27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11014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2F6B59-22BB-6643-B1D3-A16BCC3F6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BB3C-E96F-CC48-8754-C82129BE58E3}" type="datetimeFigureOut">
              <a:rPr lang="en-BR" smtClean="0"/>
              <a:t>01/16/2023</a:t>
            </a:fld>
            <a:endParaRPr lang="en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48C3BC-CF9B-754C-9BD2-B4693BA66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E1BDA-16A3-7046-809B-47349A64C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B79A-DCE4-6D47-82A8-BBD4ED3DB27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52265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4CAC9-A714-AF43-A64A-CE049BB9F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2624A-701E-FA4B-937A-C8047F9BA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986A52-07B6-214C-84FB-B2FF5C096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7CAA6-FBC6-BF45-B06B-906984F10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BB3C-E96F-CC48-8754-C82129BE58E3}" type="datetimeFigureOut">
              <a:rPr lang="en-BR" smtClean="0"/>
              <a:t>01/16/2023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F562A-E6C4-FE4A-A4BA-76F118343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0BFDB-A4CB-6845-A9CC-8F47773F9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B79A-DCE4-6D47-82A8-BBD4ED3DB27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7449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7B221-A88B-AC4C-B6DC-F76388EC3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3E9233-4DF1-D04C-906E-6110D5F4BB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43EE9-E518-0B46-B2F6-779FEF998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78296-A607-4245-886B-F4E7D146A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BB3C-E96F-CC48-8754-C82129BE58E3}" type="datetimeFigureOut">
              <a:rPr lang="en-BR" smtClean="0"/>
              <a:t>01/16/2023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AEEED-5194-9148-B833-2E9C5FC8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2DF8C-3DDB-4B4F-B3A6-EBDE6D6E3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B79A-DCE4-6D47-82A8-BBD4ED3DB27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05093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569808-EBE4-8A43-9423-2E0CD5641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75979-0EA3-B648-B740-86D263527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34BAA-D642-804C-A26B-97E81B25E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EBB3C-E96F-CC48-8754-C82129BE58E3}" type="datetimeFigureOut">
              <a:rPr lang="en-BR" smtClean="0"/>
              <a:t>01/16/2023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EDFDA-356C-3B41-9514-57DB37109D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BFA34-0848-7144-AB10-F30D996F2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0B79A-DCE4-6D47-82A8-BBD4ED3DB277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20387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google-meet-auto-aceitar/ihlabelanalahcdadbbfggjpdhmkpmpo?hl=pt-B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eet.google.com/yxn-bvhx-rew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ModeloDeArquivosBG202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cbhbaiadeguanabara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464B28-9F83-8B47-A282-DED76368B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BC58AF-AF21-B548-983C-E799A8456BA0}"/>
              </a:ext>
            </a:extLst>
          </p:cNvPr>
          <p:cNvSpPr txBox="1"/>
          <p:nvPr/>
        </p:nvSpPr>
        <p:spPr>
          <a:xfrm>
            <a:off x="2645228" y="827315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Barlow Condensed Medium" pitchFamily="2" charset="77"/>
              </a:rPr>
              <a:t>REUNIÕES PELO</a:t>
            </a:r>
          </a:p>
          <a:p>
            <a:r>
              <a:rPr lang="en-US" sz="9600" b="1" dirty="0">
                <a:solidFill>
                  <a:schemeClr val="bg1"/>
                </a:solidFill>
                <a:latin typeface="Barlow Condensed Medium" pitchFamily="2" charset="77"/>
              </a:rPr>
              <a:t>GOOGLE MEET</a:t>
            </a:r>
            <a:endParaRPr lang="en-US" sz="9600" dirty="0">
              <a:solidFill>
                <a:schemeClr val="bg1"/>
              </a:solidFill>
              <a:latin typeface="Barlow Condensed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34774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9634F6-A273-1940-96CF-5146DAF4A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E84BB9-40EE-5B4A-A23A-EBD4EB44E2A6}"/>
              </a:ext>
            </a:extLst>
          </p:cNvPr>
          <p:cNvSpPr txBox="1"/>
          <p:nvPr/>
        </p:nvSpPr>
        <p:spPr>
          <a:xfrm>
            <a:off x="1828800" y="424543"/>
            <a:ext cx="853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accent1">
                    <a:lumMod val="50000"/>
                  </a:schemeClr>
                </a:solidFill>
                <a:latin typeface="Barlow Condensed Medium" pitchFamily="2" charset="77"/>
              </a:rPr>
              <a:t>COMO ACEITAR TODOS 1 SÓ VEZ</a:t>
            </a:r>
            <a:endParaRPr lang="en-US" sz="5000" dirty="0">
              <a:solidFill>
                <a:schemeClr val="accent1">
                  <a:lumMod val="50000"/>
                </a:schemeClr>
              </a:solidFill>
              <a:latin typeface="Barlow Condensed Medium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40691D-BF02-FC49-8F7A-373ED758764A}"/>
              </a:ext>
            </a:extLst>
          </p:cNvPr>
          <p:cNvSpPr txBox="1"/>
          <p:nvPr/>
        </p:nvSpPr>
        <p:spPr>
          <a:xfrm>
            <a:off x="668006" y="2228735"/>
            <a:ext cx="10555166" cy="2015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Para esta ação, é preciso a instalação de uma extensão no Google Chrome:</a:t>
            </a:r>
          </a:p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Disponível nesse link: </a:t>
            </a:r>
          </a:p>
          <a:p>
            <a:pPr marL="449580" algn="just">
              <a:lnSpc>
                <a:spcPct val="107000"/>
              </a:lnSpc>
              <a:spcAft>
                <a:spcPts val="800"/>
              </a:spcAft>
            </a:pPr>
            <a:endParaRPr lang="pt-BR" sz="2000" dirty="0">
              <a:solidFill>
                <a:srgbClr val="203864"/>
              </a:solidFill>
              <a:effectLst/>
              <a:latin typeface="Barlow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pt-BR" sz="2000" u="sng" dirty="0">
                <a:solidFill>
                  <a:srgbClr val="0563C1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https://chrome.google.com/webstore/detail/google-meet-auto-aceitar/ihlabelanalahcdadbbfggjpdhmkpmpo?hl=pt-BR</a:t>
            </a:r>
            <a:endParaRPr lang="pt-BR" sz="2000" dirty="0">
              <a:effectLst/>
              <a:latin typeface="Barlow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131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9634F6-A273-1940-96CF-5146DAF4A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E84BB9-40EE-5B4A-A23A-EBD4EB44E2A6}"/>
              </a:ext>
            </a:extLst>
          </p:cNvPr>
          <p:cNvSpPr txBox="1"/>
          <p:nvPr/>
        </p:nvSpPr>
        <p:spPr>
          <a:xfrm>
            <a:off x="1828800" y="424543"/>
            <a:ext cx="853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accent1">
                    <a:lumMod val="50000"/>
                  </a:schemeClr>
                </a:solidFill>
                <a:latin typeface="Barlow Condensed Medium" pitchFamily="2" charset="77"/>
              </a:rPr>
              <a:t>COMO ACEITAR TODOS 1 SÓ VEZ</a:t>
            </a:r>
            <a:endParaRPr lang="en-US" sz="5000" dirty="0">
              <a:solidFill>
                <a:schemeClr val="accent1">
                  <a:lumMod val="50000"/>
                </a:schemeClr>
              </a:solidFill>
              <a:latin typeface="Barlow Condensed Medium" pitchFamily="2" charset="77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02CE290-BE17-EB2C-C237-15143550C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545" y="1759163"/>
            <a:ext cx="5400040" cy="2947670"/>
          </a:xfrm>
          <a:prstGeom prst="rect">
            <a:avLst/>
          </a:prstGeom>
          <a:effectLst>
            <a:outerShdw blurRad="292100" dist="139700" algn="l" rotWithShape="0">
              <a:prstClr val="black">
                <a:alpha val="65000"/>
              </a:prst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9CE4DD0-2694-27AD-3933-CA42F10DC2DA}"/>
              </a:ext>
            </a:extLst>
          </p:cNvPr>
          <p:cNvSpPr txBox="1"/>
          <p:nvPr/>
        </p:nvSpPr>
        <p:spPr>
          <a:xfrm>
            <a:off x="-359229" y="2166289"/>
            <a:ext cx="6770914" cy="390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Atenção ao e-mail selecionado ao lado da engrenagem.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34447E3-0264-5EBA-F5B7-A9E936B40236}"/>
              </a:ext>
            </a:extLst>
          </p:cNvPr>
          <p:cNvSpPr txBox="1"/>
          <p:nvPr/>
        </p:nvSpPr>
        <p:spPr>
          <a:xfrm>
            <a:off x="947057" y="3241180"/>
            <a:ext cx="4049485" cy="509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Clicar no botão azul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A1771CD-8644-CA26-100F-66F05E69466C}"/>
              </a:ext>
            </a:extLst>
          </p:cNvPr>
          <p:cNvSpPr txBox="1"/>
          <p:nvPr/>
        </p:nvSpPr>
        <p:spPr>
          <a:xfrm>
            <a:off x="1660071" y="3891756"/>
            <a:ext cx="2732315" cy="36080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solidFill>
                  <a:schemeClr val="bg1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Usar no Chrome</a:t>
            </a:r>
          </a:p>
        </p:txBody>
      </p:sp>
    </p:spTree>
    <p:extLst>
      <p:ext uri="{BB962C8B-B14F-4D97-AF65-F5344CB8AC3E}">
        <p14:creationId xmlns:p14="http://schemas.microsoft.com/office/powerpoint/2010/main" val="15188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9634F6-A273-1940-96CF-5146DAF4A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E84BB9-40EE-5B4A-A23A-EBD4EB44E2A6}"/>
              </a:ext>
            </a:extLst>
          </p:cNvPr>
          <p:cNvSpPr txBox="1"/>
          <p:nvPr/>
        </p:nvSpPr>
        <p:spPr>
          <a:xfrm>
            <a:off x="1828800" y="424543"/>
            <a:ext cx="853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accent1">
                    <a:lumMod val="50000"/>
                  </a:schemeClr>
                </a:solidFill>
                <a:latin typeface="Barlow Condensed Medium" pitchFamily="2" charset="77"/>
              </a:rPr>
              <a:t>COMO ACEITAR TODOS 1 SÓ VEZ</a:t>
            </a:r>
            <a:endParaRPr lang="en-US" sz="5000" dirty="0">
              <a:solidFill>
                <a:schemeClr val="accent1">
                  <a:lumMod val="50000"/>
                </a:schemeClr>
              </a:solidFill>
              <a:latin typeface="Barlow Condensed Medium" pitchFamily="2" charset="77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9CE4DD0-2694-27AD-3933-CA42F10DC2DA}"/>
              </a:ext>
            </a:extLst>
          </p:cNvPr>
          <p:cNvSpPr txBox="1"/>
          <p:nvPr/>
        </p:nvSpPr>
        <p:spPr>
          <a:xfrm>
            <a:off x="1654628" y="2120949"/>
            <a:ext cx="3907972" cy="405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Clicar em: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8B95AEF-62C1-CC6A-93D0-2061316F4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685" y="1896836"/>
            <a:ext cx="5344160" cy="2476500"/>
          </a:xfrm>
          <a:prstGeom prst="rect">
            <a:avLst/>
          </a:prstGeom>
          <a:effectLst>
            <a:outerShdw blurRad="292100" dist="139700" algn="l" rotWithShape="0">
              <a:prstClr val="black">
                <a:alpha val="65000"/>
              </a:prst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524E4C7-A780-C19D-1136-AA19AE971293}"/>
              </a:ext>
            </a:extLst>
          </p:cNvPr>
          <p:cNvSpPr txBox="1"/>
          <p:nvPr/>
        </p:nvSpPr>
        <p:spPr>
          <a:xfrm>
            <a:off x="2405744" y="2991296"/>
            <a:ext cx="2155372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Adicionar extensão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68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9634F6-A273-1940-96CF-5146DAF4A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E84BB9-40EE-5B4A-A23A-EBD4EB44E2A6}"/>
              </a:ext>
            </a:extLst>
          </p:cNvPr>
          <p:cNvSpPr txBox="1"/>
          <p:nvPr/>
        </p:nvSpPr>
        <p:spPr>
          <a:xfrm>
            <a:off x="1828800" y="424543"/>
            <a:ext cx="853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accent1">
                    <a:lumMod val="50000"/>
                  </a:schemeClr>
                </a:solidFill>
                <a:latin typeface="Barlow Condensed Medium" pitchFamily="2" charset="77"/>
              </a:rPr>
              <a:t>COMO ACEITAR TODOS 1 SÓ VEZ</a:t>
            </a:r>
            <a:endParaRPr lang="en-US" sz="5000" dirty="0">
              <a:solidFill>
                <a:schemeClr val="accent1">
                  <a:lumMod val="50000"/>
                </a:schemeClr>
              </a:solidFill>
              <a:latin typeface="Barlow Condensed Medium" pitchFamily="2" charset="77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9CE4DD0-2694-27AD-3933-CA42F10DC2DA}"/>
              </a:ext>
            </a:extLst>
          </p:cNvPr>
          <p:cNvSpPr txBox="1"/>
          <p:nvPr/>
        </p:nvSpPr>
        <p:spPr>
          <a:xfrm>
            <a:off x="898390" y="2645580"/>
            <a:ext cx="4767943" cy="1180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 pagina da reunião clicar no </a:t>
            </a:r>
            <a:r>
              <a:rPr lang="pt-BR" sz="2800" b="1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ícone de quebra-cabeça</a:t>
            </a:r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ao lado do endereço eletrônico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D9F96B5-E750-4604-37E4-00053BC47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668" y="1922353"/>
            <a:ext cx="510603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46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9634F6-A273-1940-96CF-5146DAF4A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E84BB9-40EE-5B4A-A23A-EBD4EB44E2A6}"/>
              </a:ext>
            </a:extLst>
          </p:cNvPr>
          <p:cNvSpPr txBox="1"/>
          <p:nvPr/>
        </p:nvSpPr>
        <p:spPr>
          <a:xfrm>
            <a:off x="1828800" y="424543"/>
            <a:ext cx="853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accent1">
                    <a:lumMod val="50000"/>
                  </a:schemeClr>
                </a:solidFill>
                <a:latin typeface="Barlow Condensed Medium" pitchFamily="2" charset="77"/>
              </a:rPr>
              <a:t>COMO ACEITAR TODOS 1 SÓ VEZ</a:t>
            </a:r>
            <a:endParaRPr lang="en-US" sz="5000" dirty="0">
              <a:solidFill>
                <a:schemeClr val="accent1">
                  <a:lumMod val="50000"/>
                </a:schemeClr>
              </a:solidFill>
              <a:latin typeface="Barlow Condensed Medium" pitchFamily="2" charset="77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9CE4DD0-2694-27AD-3933-CA42F10DC2DA}"/>
              </a:ext>
            </a:extLst>
          </p:cNvPr>
          <p:cNvSpPr txBox="1"/>
          <p:nvPr/>
        </p:nvSpPr>
        <p:spPr>
          <a:xfrm>
            <a:off x="0" y="2645580"/>
            <a:ext cx="7130143" cy="1818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Clicar na extensão adicionada </a:t>
            </a:r>
          </a:p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“Google Meet- Auto Aceitar Convidados”</a:t>
            </a:r>
          </a:p>
          <a:p>
            <a:pPr marL="449580" algn="just">
              <a:lnSpc>
                <a:spcPct val="107000"/>
              </a:lnSpc>
              <a:spcAft>
                <a:spcPts val="800"/>
              </a:spcAft>
            </a:pPr>
            <a:endParaRPr lang="pt-BR" sz="2000" dirty="0">
              <a:solidFill>
                <a:srgbClr val="203864"/>
              </a:solidFill>
              <a:effectLst/>
              <a:latin typeface="Barlow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algn="r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tela ao lado será exibida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A74D968-BDCD-2CC5-9386-AEEFBB175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505" y="1962150"/>
            <a:ext cx="3800475" cy="3086100"/>
          </a:xfrm>
          <a:prstGeom prst="rect">
            <a:avLst/>
          </a:prstGeom>
          <a:effectLst>
            <a:outerShdw blurRad="292100" dist="139700" algn="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4794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9634F6-A273-1940-96CF-5146DAF4A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E84BB9-40EE-5B4A-A23A-EBD4EB44E2A6}"/>
              </a:ext>
            </a:extLst>
          </p:cNvPr>
          <p:cNvSpPr txBox="1"/>
          <p:nvPr/>
        </p:nvSpPr>
        <p:spPr>
          <a:xfrm>
            <a:off x="1828800" y="424543"/>
            <a:ext cx="853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accent1">
                    <a:lumMod val="50000"/>
                  </a:schemeClr>
                </a:solidFill>
                <a:latin typeface="Barlow Condensed Medium" pitchFamily="2" charset="77"/>
              </a:rPr>
              <a:t>COMO ACEITAR TODOS 1 SÓ VEZ</a:t>
            </a:r>
            <a:endParaRPr lang="en-US" sz="5000" dirty="0">
              <a:solidFill>
                <a:schemeClr val="accent1">
                  <a:lumMod val="50000"/>
                </a:schemeClr>
              </a:solidFill>
              <a:latin typeface="Barlow Condensed Medium" pitchFamily="2" charset="77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9CE4DD0-2694-27AD-3933-CA42F10DC2DA}"/>
              </a:ext>
            </a:extLst>
          </p:cNvPr>
          <p:cNvSpPr txBox="1"/>
          <p:nvPr/>
        </p:nvSpPr>
        <p:spPr>
          <a:xfrm>
            <a:off x="0" y="1710860"/>
            <a:ext cx="7249886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algn="just"/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Preencher com o código da reunião e marcar a opção </a:t>
            </a:r>
            <a:r>
              <a:rPr lang="pt-BR" sz="2800" b="1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“Entrar automaticamente”</a:t>
            </a:r>
          </a:p>
          <a:p>
            <a:pPr marL="449580" algn="just"/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49580" algn="just"/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 código da reunião são as letras que aparecem após a ultima barra, neste formato:</a:t>
            </a:r>
          </a:p>
          <a:p>
            <a:pPr marL="449580" algn="just"/>
            <a:endParaRPr lang="pt-BR" sz="1000" dirty="0">
              <a:solidFill>
                <a:srgbClr val="203864"/>
              </a:solidFill>
              <a:effectLst/>
              <a:latin typeface="Barlow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algn="just"/>
            <a:r>
              <a:rPr lang="pt-BR" sz="2000" u="sng" dirty="0">
                <a:solidFill>
                  <a:srgbClr val="0563C1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https://meet.google.com/yxn-bvhx-rew</a:t>
            </a:r>
            <a:endParaRPr lang="pt-BR" sz="2000" dirty="0">
              <a:effectLst/>
              <a:latin typeface="Barlow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algn="just"/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https://meet.google.com/</a:t>
            </a:r>
            <a:r>
              <a:rPr lang="pt-BR" sz="2000" dirty="0">
                <a:solidFill>
                  <a:srgbClr val="FF0000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yxn-bvhx-rew</a:t>
            </a:r>
            <a:endParaRPr lang="pt-BR" sz="2000" dirty="0">
              <a:effectLst/>
              <a:latin typeface="Barlow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7546931-8CE3-0523-DC5E-65BBFFBE9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1359" y="2024742"/>
            <a:ext cx="3781425" cy="3048000"/>
          </a:xfrm>
          <a:prstGeom prst="rect">
            <a:avLst/>
          </a:prstGeom>
          <a:effectLst>
            <a:outerShdw blurRad="292100" dist="139700" algn="l" rotWithShape="0">
              <a:prstClr val="black">
                <a:alpha val="65000"/>
              </a:prstClr>
            </a:outerShdw>
          </a:effec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259CD55-1A5A-03F9-50FB-F8907565CA5B}"/>
              </a:ext>
            </a:extLst>
          </p:cNvPr>
          <p:cNvSpPr txBox="1"/>
          <p:nvPr/>
        </p:nvSpPr>
        <p:spPr>
          <a:xfrm>
            <a:off x="-32656" y="4406576"/>
            <a:ext cx="7924799" cy="839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Será aberta uma nova aba de reunião. Na aba de reunião, clique no atalho </a:t>
            </a:r>
            <a:r>
              <a:rPr lang="pt-BR" sz="2800" b="1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“Y”</a:t>
            </a:r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e o auto aceitar será ativado ou </a:t>
            </a:r>
            <a:r>
              <a:rPr lang="pt-BR" sz="2800" b="1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“N”</a:t>
            </a:r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para desativar</a:t>
            </a:r>
          </a:p>
        </p:txBody>
      </p:sp>
    </p:spTree>
    <p:extLst>
      <p:ext uri="{BB962C8B-B14F-4D97-AF65-F5344CB8AC3E}">
        <p14:creationId xmlns:p14="http://schemas.microsoft.com/office/powerpoint/2010/main" val="3072845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9634F6-A273-1940-96CF-5146DAF4A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E84BB9-40EE-5B4A-A23A-EBD4EB44E2A6}"/>
              </a:ext>
            </a:extLst>
          </p:cNvPr>
          <p:cNvSpPr txBox="1"/>
          <p:nvPr/>
        </p:nvSpPr>
        <p:spPr>
          <a:xfrm>
            <a:off x="1828800" y="424543"/>
            <a:ext cx="853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accent1">
                    <a:lumMod val="50000"/>
                  </a:schemeClr>
                </a:solidFill>
                <a:latin typeface="Barlow Condensed Medium" pitchFamily="2" charset="77"/>
              </a:rPr>
              <a:t>COMO APRESENTAR SLIDE</a:t>
            </a:r>
            <a:endParaRPr lang="en-US" sz="5000" dirty="0">
              <a:solidFill>
                <a:schemeClr val="accent1">
                  <a:lumMod val="50000"/>
                </a:schemeClr>
              </a:solidFill>
              <a:latin typeface="Barlow Condensed Medium" pitchFamily="2" charset="77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4C0B6B1-D88D-4F87-AA04-A08A4FD94E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594" b="15276"/>
          <a:stretch/>
        </p:blipFill>
        <p:spPr>
          <a:xfrm>
            <a:off x="6096000" y="1412307"/>
            <a:ext cx="4701296" cy="3878793"/>
          </a:xfrm>
          <a:prstGeom prst="rect">
            <a:avLst/>
          </a:prstGeom>
          <a:effectLst>
            <a:outerShdw blurRad="292100" dist="139700" algn="l" rotWithShape="0">
              <a:prstClr val="black">
                <a:alpha val="65000"/>
              </a:prstClr>
            </a:outerShdw>
          </a:effectLst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8FFD75A1-AFB2-3955-5F52-504FDE67BA7D}"/>
              </a:ext>
            </a:extLst>
          </p:cNvPr>
          <p:cNvSpPr txBox="1"/>
          <p:nvPr/>
        </p:nvSpPr>
        <p:spPr>
          <a:xfrm>
            <a:off x="823418" y="2510154"/>
            <a:ext cx="390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rgbClr val="203864"/>
                </a:solidFill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Temos algumas maneiras de abrir apresentações de slides em uma reunião, vejam algumas:</a:t>
            </a:r>
          </a:p>
        </p:txBody>
      </p:sp>
    </p:spTree>
    <p:extLst>
      <p:ext uri="{BB962C8B-B14F-4D97-AF65-F5344CB8AC3E}">
        <p14:creationId xmlns:p14="http://schemas.microsoft.com/office/powerpoint/2010/main" val="2290278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9634F6-A273-1940-96CF-5146DAF4A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E84BB9-40EE-5B4A-A23A-EBD4EB44E2A6}"/>
              </a:ext>
            </a:extLst>
          </p:cNvPr>
          <p:cNvSpPr txBox="1"/>
          <p:nvPr/>
        </p:nvSpPr>
        <p:spPr>
          <a:xfrm>
            <a:off x="1828800" y="424543"/>
            <a:ext cx="853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accent1">
                    <a:lumMod val="50000"/>
                  </a:schemeClr>
                </a:solidFill>
                <a:latin typeface="Barlow Condensed Medium" pitchFamily="2" charset="77"/>
              </a:rPr>
              <a:t>COMO APRESENTAR SLIDE</a:t>
            </a:r>
            <a:endParaRPr lang="en-US" sz="5000" dirty="0">
              <a:solidFill>
                <a:schemeClr val="accent1">
                  <a:lumMod val="50000"/>
                </a:schemeClr>
              </a:solidFill>
              <a:latin typeface="Barlow Condensed Medium" pitchFamily="2" charset="77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E930DC41-771A-45CB-B192-D653881A99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561"/>
          <a:stretch/>
        </p:blipFill>
        <p:spPr>
          <a:xfrm>
            <a:off x="5555662" y="1521514"/>
            <a:ext cx="5284403" cy="3534531"/>
          </a:xfrm>
          <a:prstGeom prst="rect">
            <a:avLst/>
          </a:prstGeom>
          <a:effectLst>
            <a:outerShdw blurRad="292100" dist="139700" algn="l" rotWithShape="0">
              <a:prstClr val="black">
                <a:alpha val="65000"/>
              </a:prstClr>
            </a:outerShdw>
          </a:effectLst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5E8E03BC-34CF-4DB3-AD1B-1DF0122B1D76}"/>
              </a:ext>
            </a:extLst>
          </p:cNvPr>
          <p:cNvSpPr txBox="1"/>
          <p:nvPr/>
        </p:nvSpPr>
        <p:spPr>
          <a:xfrm>
            <a:off x="823418" y="2510154"/>
            <a:ext cx="390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rgbClr val="203864"/>
                </a:solidFill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Temos algumas maneiras de abrir apresentações de slides em uma reunião, vejam algumas:</a:t>
            </a:r>
          </a:p>
        </p:txBody>
      </p:sp>
    </p:spTree>
    <p:extLst>
      <p:ext uri="{BB962C8B-B14F-4D97-AF65-F5344CB8AC3E}">
        <p14:creationId xmlns:p14="http://schemas.microsoft.com/office/powerpoint/2010/main" val="3383550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9634F6-A273-1940-96CF-5146DAF4A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E84BB9-40EE-5B4A-A23A-EBD4EB44E2A6}"/>
              </a:ext>
            </a:extLst>
          </p:cNvPr>
          <p:cNvSpPr txBox="1"/>
          <p:nvPr/>
        </p:nvSpPr>
        <p:spPr>
          <a:xfrm>
            <a:off x="1828800" y="424543"/>
            <a:ext cx="853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accent1">
                    <a:lumMod val="50000"/>
                  </a:schemeClr>
                </a:solidFill>
                <a:latin typeface="Barlow Condensed Medium" pitchFamily="2" charset="77"/>
              </a:rPr>
              <a:t>COMO APRESENTAR SLIDE</a:t>
            </a:r>
            <a:endParaRPr lang="en-US" sz="5000" dirty="0">
              <a:solidFill>
                <a:schemeClr val="accent1">
                  <a:lumMod val="50000"/>
                </a:schemeClr>
              </a:solidFill>
              <a:latin typeface="Barlow Condensed Medium" pitchFamily="2" charset="77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3FEB68E5-368D-4E59-AFE4-853D3EF9C8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820" b="13997"/>
          <a:stretch/>
        </p:blipFill>
        <p:spPr>
          <a:xfrm>
            <a:off x="5388635" y="1689344"/>
            <a:ext cx="4679597" cy="3479312"/>
          </a:xfrm>
          <a:prstGeom prst="rect">
            <a:avLst/>
          </a:prstGeom>
          <a:effectLst>
            <a:outerShdw blurRad="292100" dist="139700" algn="l" rotWithShape="0">
              <a:prstClr val="black">
                <a:alpha val="65000"/>
              </a:prstClr>
            </a:outerShdw>
          </a:effectLst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2778FD15-F376-A86A-0EAE-22F68FC8AE5E}"/>
              </a:ext>
            </a:extLst>
          </p:cNvPr>
          <p:cNvSpPr txBox="1"/>
          <p:nvPr/>
        </p:nvSpPr>
        <p:spPr>
          <a:xfrm>
            <a:off x="823418" y="2510154"/>
            <a:ext cx="390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rgbClr val="203864"/>
                </a:solidFill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Temos algumas maneiras de abrir apresentações de slides em uma reunião, vejam algumas:</a:t>
            </a:r>
          </a:p>
        </p:txBody>
      </p:sp>
    </p:spTree>
    <p:extLst>
      <p:ext uri="{BB962C8B-B14F-4D97-AF65-F5344CB8AC3E}">
        <p14:creationId xmlns:p14="http://schemas.microsoft.com/office/powerpoint/2010/main" val="3187724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9634F6-A273-1940-96CF-5146DAF4A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E84BB9-40EE-5B4A-A23A-EBD4EB44E2A6}"/>
              </a:ext>
            </a:extLst>
          </p:cNvPr>
          <p:cNvSpPr txBox="1"/>
          <p:nvPr/>
        </p:nvSpPr>
        <p:spPr>
          <a:xfrm>
            <a:off x="1828800" y="424543"/>
            <a:ext cx="853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accent1">
                    <a:lumMod val="50000"/>
                  </a:schemeClr>
                </a:solidFill>
                <a:latin typeface="Barlow Condensed Medium" pitchFamily="2" charset="77"/>
              </a:rPr>
              <a:t>COMO APRESENTAR SLIDE</a:t>
            </a:r>
            <a:endParaRPr lang="en-US" sz="5000" dirty="0">
              <a:solidFill>
                <a:schemeClr val="accent1">
                  <a:lumMod val="50000"/>
                </a:schemeClr>
              </a:solidFill>
              <a:latin typeface="Barlow Condensed Medium" pitchFamily="2" charset="77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DE5A0AE-F892-4E53-A093-BE1F3B6E62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74" t="42390" b="1"/>
          <a:stretch/>
        </p:blipFill>
        <p:spPr>
          <a:xfrm>
            <a:off x="5484577" y="1490422"/>
            <a:ext cx="5420284" cy="3524030"/>
          </a:xfrm>
          <a:prstGeom prst="rect">
            <a:avLst/>
          </a:prstGeom>
          <a:effectLst>
            <a:outerShdw blurRad="292100" dist="139700" algn="l" rotWithShape="0">
              <a:prstClr val="black">
                <a:alpha val="65000"/>
              </a:prstClr>
            </a:outerShdw>
          </a:effectLst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F2B6450D-BDD2-42D5-C3CC-BBEFA419D750}"/>
              </a:ext>
            </a:extLst>
          </p:cNvPr>
          <p:cNvSpPr txBox="1"/>
          <p:nvPr/>
        </p:nvSpPr>
        <p:spPr>
          <a:xfrm>
            <a:off x="823418" y="2510154"/>
            <a:ext cx="390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rgbClr val="203864"/>
                </a:solidFill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Temos algumas maneiras de abrir apresentações de slides em uma reunião, vejam algumas:</a:t>
            </a:r>
          </a:p>
        </p:txBody>
      </p:sp>
    </p:spTree>
    <p:extLst>
      <p:ext uri="{BB962C8B-B14F-4D97-AF65-F5344CB8AC3E}">
        <p14:creationId xmlns:p14="http://schemas.microsoft.com/office/powerpoint/2010/main" val="268797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9634F6-A273-1940-96CF-5146DAF4A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8569FC7-335D-113B-0CD0-54FF2068B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4986" y="1361865"/>
            <a:ext cx="3975755" cy="39757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E84BB9-40EE-5B4A-A23A-EBD4EB44E2A6}"/>
              </a:ext>
            </a:extLst>
          </p:cNvPr>
          <p:cNvSpPr txBox="1"/>
          <p:nvPr/>
        </p:nvSpPr>
        <p:spPr>
          <a:xfrm>
            <a:off x="1828800" y="424543"/>
            <a:ext cx="853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accent1">
                    <a:lumMod val="50000"/>
                  </a:schemeClr>
                </a:solidFill>
                <a:latin typeface="Barlow Condensed Medium" pitchFamily="2" charset="77"/>
              </a:rPr>
              <a:t>APRESENTAÇÃO</a:t>
            </a:r>
            <a:endParaRPr lang="en-US" sz="5000" dirty="0">
              <a:solidFill>
                <a:schemeClr val="accent1">
                  <a:lumMod val="50000"/>
                </a:schemeClr>
              </a:solidFill>
              <a:latin typeface="Barlow Condensed Medium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40691D-BF02-FC49-8F7A-373ED758764A}"/>
              </a:ext>
            </a:extLst>
          </p:cNvPr>
          <p:cNvSpPr txBox="1"/>
          <p:nvPr/>
        </p:nvSpPr>
        <p:spPr>
          <a:xfrm>
            <a:off x="599767" y="2557647"/>
            <a:ext cx="709396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 a assinatura do Contrato de Gestão nº 67/2022, foi definida a limitação de </a:t>
            </a:r>
            <a:r>
              <a:rPr lang="pt-BR" sz="2800" b="1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80 reuniões </a:t>
            </a:r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serem acompanhadas pela Secretaria Executiva.</a:t>
            </a:r>
          </a:p>
          <a:p>
            <a:pPr algn="just"/>
            <a:endParaRPr lang="pt-BR" sz="2000" dirty="0">
              <a:solidFill>
                <a:srgbClr val="203864"/>
              </a:solidFill>
              <a:effectLst/>
              <a:latin typeface="Barlow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Desta forma estamos buscando alternativas para viabilizar que as instâncias do CBH Baía de Guanabara continuem a se reunir sempre que acharem necessário.</a:t>
            </a:r>
            <a:r>
              <a:rPr lang="pt-BR" sz="2000" dirty="0">
                <a:solidFill>
                  <a:srgbClr val="203864"/>
                </a:solidFill>
                <a:latin typeface="Barlow" panose="00000500000000000000" pitchFamily="2" charset="0"/>
              </a:rPr>
              <a:t> </a:t>
            </a:r>
            <a:endParaRPr lang="en-BR" sz="2000" dirty="0">
              <a:solidFill>
                <a:srgbClr val="203864"/>
              </a:solidFill>
              <a:latin typeface="Barlow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423949-C0AC-BE4D-84FF-F784334E9EEC}"/>
              </a:ext>
            </a:extLst>
          </p:cNvPr>
          <p:cNvSpPr txBox="1"/>
          <p:nvPr/>
        </p:nvSpPr>
        <p:spPr>
          <a:xfrm>
            <a:off x="1480457" y="1361865"/>
            <a:ext cx="9361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Barlow Condensed Medium" pitchFamily="2" charset="77"/>
              </a:rPr>
              <a:t>O QUE MUDOU</a:t>
            </a:r>
            <a:endParaRPr lang="en-BR" sz="2800" dirty="0">
              <a:solidFill>
                <a:schemeClr val="accent6">
                  <a:lumMod val="60000"/>
                  <a:lumOff val="40000"/>
                </a:schemeClr>
              </a:solidFill>
              <a:latin typeface="Barlow Condensed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69938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9634F6-A273-1940-96CF-5146DAF4A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E84BB9-40EE-5B4A-A23A-EBD4EB44E2A6}"/>
              </a:ext>
            </a:extLst>
          </p:cNvPr>
          <p:cNvSpPr txBox="1"/>
          <p:nvPr/>
        </p:nvSpPr>
        <p:spPr>
          <a:xfrm>
            <a:off x="1828800" y="424543"/>
            <a:ext cx="853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accent1">
                    <a:lumMod val="50000"/>
                  </a:schemeClr>
                </a:solidFill>
                <a:latin typeface="Barlow Condensed Medium" pitchFamily="2" charset="77"/>
              </a:rPr>
              <a:t>INSTRUÇÕES GERAIS</a:t>
            </a:r>
            <a:endParaRPr lang="en-US" sz="5000" dirty="0">
              <a:solidFill>
                <a:schemeClr val="accent1">
                  <a:lumMod val="50000"/>
                </a:schemeClr>
              </a:solidFill>
              <a:latin typeface="Barlow Condensed Medium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423949-C0AC-BE4D-84FF-F784334E9EEC}"/>
              </a:ext>
            </a:extLst>
          </p:cNvPr>
          <p:cNvSpPr txBox="1"/>
          <p:nvPr/>
        </p:nvSpPr>
        <p:spPr>
          <a:xfrm>
            <a:off x="1480457" y="1349828"/>
            <a:ext cx="9361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Barlow Condensed Medium" pitchFamily="2" charset="77"/>
              </a:rPr>
              <a:t>SEGUNDO O REGIMENTO INTERNO:</a:t>
            </a:r>
            <a:endParaRPr lang="en-BR" sz="2800" dirty="0">
              <a:solidFill>
                <a:schemeClr val="accent6">
                  <a:lumMod val="60000"/>
                  <a:lumOff val="40000"/>
                </a:schemeClr>
              </a:solidFill>
              <a:latin typeface="Barlow Condensed Medium" pitchFamily="2" charset="77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55A379E8-88A7-CC07-458D-9BEDDCC2E6C5}"/>
              </a:ext>
            </a:extLst>
          </p:cNvPr>
          <p:cNvSpPr txBox="1"/>
          <p:nvPr/>
        </p:nvSpPr>
        <p:spPr>
          <a:xfrm>
            <a:off x="352975" y="2044660"/>
            <a:ext cx="845218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Somente as </a:t>
            </a:r>
            <a:r>
              <a:rPr lang="pt-BR" sz="2400" b="1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plenárias</a:t>
            </a:r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do CBH Baía de Guanabara e Subcomitês possuem </a:t>
            </a:r>
            <a:r>
              <a:rPr lang="pt-BR" sz="2400" b="1" dirty="0">
                <a:solidFill>
                  <a:srgbClr val="203864"/>
                </a:solidFill>
                <a:latin typeface="Barlow" panose="00000500000000000000" pitchFamily="2" charset="0"/>
                <a:cs typeface="Times New Roman" panose="02020603050405020304" pitchFamily="18" charset="0"/>
              </a:rPr>
              <a:t>quórum</a:t>
            </a:r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1500" dirty="0">
              <a:solidFill>
                <a:srgbClr val="203864"/>
              </a:solidFill>
              <a:effectLst/>
              <a:latin typeface="Barlow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Para Plenárias do CBH Baía de Guanabara e Subcomitês:</a:t>
            </a:r>
          </a:p>
          <a:p>
            <a:endParaRPr lang="pt-BR" sz="1500" dirty="0">
              <a:solidFill>
                <a:srgbClr val="203864"/>
              </a:solidFill>
              <a:effectLst/>
              <a:latin typeface="Barlow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400" b="1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1ª chamada </a:t>
            </a:r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– na hora da reunião: </a:t>
            </a:r>
            <a:r>
              <a:rPr lang="pt-BR" sz="2400" b="1" dirty="0">
                <a:solidFill>
                  <a:srgbClr val="203864"/>
                </a:solidFill>
                <a:latin typeface="Barlow" panose="00000500000000000000" pitchFamily="2" charset="0"/>
                <a:cs typeface="Times New Roman" panose="02020603050405020304" pitchFamily="18" charset="0"/>
              </a:rPr>
              <a:t>quórum 50% +1 </a:t>
            </a:r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(Art. 12)</a:t>
            </a:r>
            <a:b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b="1" dirty="0">
                <a:solidFill>
                  <a:srgbClr val="203864"/>
                </a:solidFill>
                <a:latin typeface="Barlow" panose="00000500000000000000" pitchFamily="2" charset="0"/>
                <a:cs typeface="Times New Roman" panose="02020603050405020304" pitchFamily="18" charset="0"/>
              </a:rPr>
              <a:t>2ª chamada</a:t>
            </a:r>
            <a:r>
              <a:rPr lang="pt-BR" sz="2500" b="1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– 15 minutos após o início: </a:t>
            </a:r>
            <a:r>
              <a:rPr lang="pt-BR" sz="2400" b="1" dirty="0">
                <a:solidFill>
                  <a:srgbClr val="203864"/>
                </a:solidFill>
                <a:latin typeface="Barlow" panose="00000500000000000000" pitchFamily="2" charset="0"/>
                <a:cs typeface="Times New Roman" panose="02020603050405020304" pitchFamily="18" charset="0"/>
              </a:rPr>
              <a:t>quórum 1/3 </a:t>
            </a:r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(Art. 12, § 2º e § 3º)</a:t>
            </a:r>
          </a:p>
          <a:p>
            <a:r>
              <a:rPr lang="pt-BR" sz="2000" i="1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 mínimo 1 membro de cada segmento</a:t>
            </a:r>
            <a:b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000" dirty="0">
              <a:solidFill>
                <a:srgbClr val="203864"/>
              </a:solidFill>
              <a:effectLst/>
              <a:latin typeface="Barlow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400" b="1" dirty="0">
                <a:solidFill>
                  <a:srgbClr val="203864"/>
                </a:solidFill>
                <a:latin typeface="Barlow" panose="00000500000000000000" pitchFamily="2" charset="0"/>
                <a:cs typeface="Times New Roman" panose="02020603050405020304" pitchFamily="18" charset="0"/>
              </a:rPr>
              <a:t>Câmaras Técnicas </a:t>
            </a:r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t-BR" sz="25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dirty="0">
                <a:solidFill>
                  <a:srgbClr val="203864"/>
                </a:solidFill>
                <a:latin typeface="Barlow" panose="00000500000000000000" pitchFamily="2" charset="0"/>
                <a:cs typeface="Times New Roman" panose="02020603050405020304" pitchFamily="18" charset="0"/>
              </a:rPr>
              <a:t>Grupos de Trabalho</a:t>
            </a:r>
            <a:r>
              <a:rPr lang="pt-BR" sz="2500" b="1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não precisam de quórum!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C722B93-E251-F93F-AFBC-38D4B715EE74}"/>
              </a:ext>
            </a:extLst>
          </p:cNvPr>
          <p:cNvSpPr/>
          <p:nvPr/>
        </p:nvSpPr>
        <p:spPr>
          <a:xfrm>
            <a:off x="8669100" y="1873048"/>
            <a:ext cx="3388199" cy="3156437"/>
          </a:xfrm>
          <a:prstGeom prst="ellipse">
            <a:avLst/>
          </a:prstGeom>
          <a:solidFill>
            <a:srgbClr val="2038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>
                <a:solidFill>
                  <a:schemeClr val="bg1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 reuniões dos Plenários do CBH Baía de Guanabara e dos Subcomitês são públicas. </a:t>
            </a:r>
          </a:p>
          <a:p>
            <a:pPr algn="ctr"/>
            <a:endParaRPr lang="pt-BR" sz="2100" dirty="0">
              <a:solidFill>
                <a:schemeClr val="bg1"/>
              </a:solidFill>
              <a:effectLst/>
              <a:latin typeface="Barlow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2100" i="1" dirty="0">
                <a:solidFill>
                  <a:schemeClr val="bg1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(Art</a:t>
            </a:r>
            <a:r>
              <a:rPr lang="pt-BR" sz="2100" i="1" dirty="0">
                <a:solidFill>
                  <a:schemeClr val="bg1"/>
                </a:solidFill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sz="2100" i="1" dirty="0">
                <a:solidFill>
                  <a:schemeClr val="bg1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11 §14)</a:t>
            </a:r>
          </a:p>
        </p:txBody>
      </p:sp>
    </p:spTree>
    <p:extLst>
      <p:ext uri="{BB962C8B-B14F-4D97-AF65-F5344CB8AC3E}">
        <p14:creationId xmlns:p14="http://schemas.microsoft.com/office/powerpoint/2010/main" val="953259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9634F6-A273-1940-96CF-5146DAF4A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63992B19-E4FF-5822-33CB-02A4F7808E2B}"/>
              </a:ext>
            </a:extLst>
          </p:cNvPr>
          <p:cNvSpPr txBox="1"/>
          <p:nvPr/>
        </p:nvSpPr>
        <p:spPr>
          <a:xfrm>
            <a:off x="1828800" y="424543"/>
            <a:ext cx="853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accent1">
                    <a:lumMod val="50000"/>
                  </a:schemeClr>
                </a:solidFill>
                <a:latin typeface="Barlow Condensed Medium" pitchFamily="2" charset="77"/>
              </a:rPr>
              <a:t>INSTRUÇÕES GERAIS</a:t>
            </a:r>
            <a:endParaRPr lang="en-US" sz="5000" dirty="0">
              <a:solidFill>
                <a:schemeClr val="accent1">
                  <a:lumMod val="50000"/>
                </a:schemeClr>
              </a:solidFill>
              <a:latin typeface="Barlow Condensed Medium" pitchFamily="2" charset="77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DB8DFABD-B555-D84C-C1DE-45E47004B76B}"/>
              </a:ext>
            </a:extLst>
          </p:cNvPr>
          <p:cNvSpPr txBox="1"/>
          <p:nvPr/>
        </p:nvSpPr>
        <p:spPr>
          <a:xfrm>
            <a:off x="1480457" y="1349828"/>
            <a:ext cx="9361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Barlow Condensed Medium" pitchFamily="2" charset="77"/>
              </a:rPr>
              <a:t>SEGUNDO O REGIMENTO INTERNO:</a:t>
            </a:r>
            <a:endParaRPr lang="en-BR" sz="2800" dirty="0">
              <a:solidFill>
                <a:schemeClr val="accent6">
                  <a:lumMod val="60000"/>
                  <a:lumOff val="40000"/>
                </a:schemeClr>
              </a:solidFill>
              <a:latin typeface="Barlow Condensed Medium" pitchFamily="2" charset="77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8379D4F7-2413-1BC9-6D85-3DD34E7B82E3}"/>
              </a:ext>
            </a:extLst>
          </p:cNvPr>
          <p:cNvSpPr txBox="1"/>
          <p:nvPr/>
        </p:nvSpPr>
        <p:spPr>
          <a:xfrm>
            <a:off x="1190638" y="2238087"/>
            <a:ext cx="994135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Prazo de Convocação </a:t>
            </a:r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 Art.11 §3º)</a:t>
            </a:r>
          </a:p>
          <a:p>
            <a:pPr algn="just"/>
            <a:endParaRPr lang="pt-BR" sz="2000" dirty="0">
              <a:solidFill>
                <a:srgbClr val="203864"/>
              </a:solidFill>
              <a:effectLst/>
              <a:latin typeface="Barlow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Reuniões Ordinárias:</a:t>
            </a:r>
          </a:p>
          <a:p>
            <a:pPr algn="just"/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Devem ser convocadas </a:t>
            </a:r>
            <a:r>
              <a:rPr lang="pt-BR" sz="2400" b="1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15 dias corridos </a:t>
            </a:r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antes da realização do encontro. </a:t>
            </a:r>
          </a:p>
          <a:p>
            <a:pPr algn="just"/>
            <a:endParaRPr lang="pt-BR" sz="2000" dirty="0">
              <a:solidFill>
                <a:srgbClr val="203864"/>
              </a:solidFill>
              <a:effectLst/>
              <a:latin typeface="Barlow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Reuniões Extraordinárias:</a:t>
            </a:r>
          </a:p>
          <a:p>
            <a:pPr algn="just"/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Devem ser convocadas </a:t>
            </a:r>
            <a:r>
              <a:rPr lang="pt-BR" sz="2400" b="1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 dias úteis </a:t>
            </a:r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antes da realização do encontro.</a:t>
            </a:r>
          </a:p>
        </p:txBody>
      </p:sp>
    </p:spTree>
    <p:extLst>
      <p:ext uri="{BB962C8B-B14F-4D97-AF65-F5344CB8AC3E}">
        <p14:creationId xmlns:p14="http://schemas.microsoft.com/office/powerpoint/2010/main" val="278522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9634F6-A273-1940-96CF-5146DAF4A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E84BB9-40EE-5B4A-A23A-EBD4EB44E2A6}"/>
              </a:ext>
            </a:extLst>
          </p:cNvPr>
          <p:cNvSpPr txBox="1"/>
          <p:nvPr/>
        </p:nvSpPr>
        <p:spPr>
          <a:xfrm>
            <a:off x="1828800" y="424543"/>
            <a:ext cx="853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accent1">
                    <a:lumMod val="50000"/>
                  </a:schemeClr>
                </a:solidFill>
                <a:latin typeface="Barlow Condensed Medium" pitchFamily="2" charset="77"/>
              </a:rPr>
              <a:t>INSTRUÇÕES GERAIS</a:t>
            </a:r>
            <a:endParaRPr lang="en-US" sz="5000" dirty="0">
              <a:solidFill>
                <a:schemeClr val="accent1">
                  <a:lumMod val="50000"/>
                </a:schemeClr>
              </a:solidFill>
              <a:latin typeface="Barlow Condensed Medium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423949-C0AC-BE4D-84FF-F784334E9EEC}"/>
              </a:ext>
            </a:extLst>
          </p:cNvPr>
          <p:cNvSpPr txBox="1"/>
          <p:nvPr/>
        </p:nvSpPr>
        <p:spPr>
          <a:xfrm>
            <a:off x="1480457" y="1349828"/>
            <a:ext cx="9361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Barlow Condensed Medium" pitchFamily="2" charset="77"/>
              </a:rPr>
              <a:t>REGISTRO DAS REUNIÕES</a:t>
            </a:r>
            <a:endParaRPr lang="en-BR" sz="2800" dirty="0">
              <a:solidFill>
                <a:schemeClr val="accent6">
                  <a:lumMod val="60000"/>
                  <a:lumOff val="40000"/>
                </a:schemeClr>
              </a:solidFill>
              <a:latin typeface="Barlow Condensed Medium" pitchFamily="2" charset="77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0B9E6CC-6CF7-B07B-B220-01C7A6349980}"/>
              </a:ext>
            </a:extLst>
          </p:cNvPr>
          <p:cNvSpPr txBox="1"/>
          <p:nvPr/>
        </p:nvSpPr>
        <p:spPr>
          <a:xfrm>
            <a:off x="621541" y="2345985"/>
            <a:ext cx="3404769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Plenárias </a:t>
            </a:r>
            <a:r>
              <a:rPr lang="pt-BR" sz="24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 CBH Baía de Guanabara e dos Subcomitês</a:t>
            </a:r>
          </a:p>
          <a:p>
            <a:pPr algn="ctr"/>
            <a:endParaRPr lang="pt-BR" sz="2400" b="1" dirty="0">
              <a:solidFill>
                <a:schemeClr val="bg1"/>
              </a:solidFill>
              <a:effectLst/>
              <a:latin typeface="Barlow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solidFill>
                <a:srgbClr val="203864"/>
              </a:solidFill>
              <a:effectLst/>
              <a:latin typeface="Barlow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solidFill>
                <a:srgbClr val="203864"/>
              </a:solidFill>
              <a:effectLst/>
              <a:latin typeface="Barlow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2CC96C58-0F4A-9A3E-6815-83CF9F7A1B76}"/>
              </a:ext>
            </a:extLst>
          </p:cNvPr>
          <p:cNvSpPr/>
          <p:nvPr/>
        </p:nvSpPr>
        <p:spPr>
          <a:xfrm>
            <a:off x="735487" y="3740049"/>
            <a:ext cx="1676926" cy="1110475"/>
          </a:xfrm>
          <a:prstGeom prst="homePlate">
            <a:avLst/>
          </a:prstGeom>
          <a:solidFill>
            <a:srgbClr val="2038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endParaRPr lang="pt-BR" sz="28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7895D54-3164-263A-136A-8913EE150C95}"/>
              </a:ext>
            </a:extLst>
          </p:cNvPr>
          <p:cNvSpPr txBox="1"/>
          <p:nvPr/>
        </p:nvSpPr>
        <p:spPr>
          <a:xfrm>
            <a:off x="4193842" y="2345985"/>
            <a:ext cx="34047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Reuniões</a:t>
            </a:r>
            <a:r>
              <a:rPr lang="pt-BR" sz="24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das Câmaras Técnicas e dos Grupos de Trabalho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1010EC9-4279-D64A-9E47-FF44102726DC}"/>
              </a:ext>
            </a:extLst>
          </p:cNvPr>
          <p:cNvSpPr txBox="1"/>
          <p:nvPr/>
        </p:nvSpPr>
        <p:spPr>
          <a:xfrm>
            <a:off x="8171374" y="3717819"/>
            <a:ext cx="37067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Os modelos de documentos estarão disponibilizados pela secretaria executiva no </a:t>
            </a:r>
            <a:r>
              <a:rPr lang="pt-BR" sz="2000" dirty="0">
                <a:solidFill>
                  <a:srgbClr val="203864"/>
                </a:solidFill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link:</a:t>
            </a:r>
          </a:p>
        </p:txBody>
      </p:sp>
      <p:sp>
        <p:nvSpPr>
          <p:cNvPr id="15" name="Seta: Pentágono 14">
            <a:extLst>
              <a:ext uri="{FF2B5EF4-FFF2-40B4-BE49-F238E27FC236}">
                <a16:creationId xmlns:a16="http://schemas.microsoft.com/office/drawing/2014/main" id="{CDBACCE4-ECBA-7EFD-CC29-635C51A48AE0}"/>
              </a:ext>
            </a:extLst>
          </p:cNvPr>
          <p:cNvSpPr/>
          <p:nvPr/>
        </p:nvSpPr>
        <p:spPr>
          <a:xfrm>
            <a:off x="4306632" y="3745251"/>
            <a:ext cx="2383680" cy="1110475"/>
          </a:xfrm>
          <a:prstGeom prst="homePlate">
            <a:avLst/>
          </a:prstGeom>
          <a:solidFill>
            <a:srgbClr val="2038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Memória da reunião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DF86869-F595-4F5E-62E6-454628F55518}"/>
              </a:ext>
            </a:extLst>
          </p:cNvPr>
          <p:cNvSpPr txBox="1"/>
          <p:nvPr/>
        </p:nvSpPr>
        <p:spPr>
          <a:xfrm>
            <a:off x="6673430" y="4812382"/>
            <a:ext cx="55129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203864"/>
                </a:solidFill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http://bit.ly/ModeloDeArquivosBG2023</a:t>
            </a:r>
            <a:endParaRPr lang="pt-BR" sz="2400" dirty="0">
              <a:solidFill>
                <a:srgbClr val="203864"/>
              </a:solidFill>
              <a:effectLst/>
              <a:latin typeface="Barlow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40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9634F6-A273-1940-96CF-5146DAF4A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E84BB9-40EE-5B4A-A23A-EBD4EB44E2A6}"/>
              </a:ext>
            </a:extLst>
          </p:cNvPr>
          <p:cNvSpPr txBox="1"/>
          <p:nvPr/>
        </p:nvSpPr>
        <p:spPr>
          <a:xfrm>
            <a:off x="1828800" y="424543"/>
            <a:ext cx="853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accent1">
                    <a:lumMod val="50000"/>
                  </a:schemeClr>
                </a:solidFill>
                <a:latin typeface="Barlow Condensed Medium" pitchFamily="2" charset="77"/>
              </a:rPr>
              <a:t>GOOGLE DRIVE</a:t>
            </a:r>
            <a:endParaRPr lang="en-US" sz="5000" dirty="0">
              <a:solidFill>
                <a:schemeClr val="accent1">
                  <a:lumMod val="50000"/>
                </a:schemeClr>
              </a:solidFill>
              <a:latin typeface="Barlow Condensed Medium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423949-C0AC-BE4D-84FF-F784334E9EEC}"/>
              </a:ext>
            </a:extLst>
          </p:cNvPr>
          <p:cNvSpPr txBox="1"/>
          <p:nvPr/>
        </p:nvSpPr>
        <p:spPr>
          <a:xfrm>
            <a:off x="1480457" y="1349828"/>
            <a:ext cx="9361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Barlow Condensed Medium" pitchFamily="2" charset="77"/>
              </a:rPr>
              <a:t>Como usar?</a:t>
            </a:r>
            <a:endParaRPr lang="en-BR" sz="2800" dirty="0">
              <a:solidFill>
                <a:schemeClr val="accent6">
                  <a:lumMod val="60000"/>
                  <a:lumOff val="40000"/>
                </a:schemeClr>
              </a:solidFill>
              <a:latin typeface="Barlow Condensed Medium" pitchFamily="2" charset="77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A18CD34-7EF0-858F-21C3-39E0BF0E3509}"/>
              </a:ext>
            </a:extLst>
          </p:cNvPr>
          <p:cNvSpPr txBox="1"/>
          <p:nvPr/>
        </p:nvSpPr>
        <p:spPr>
          <a:xfrm>
            <a:off x="1590983" y="3222876"/>
            <a:ext cx="3878826" cy="509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Vídeo</a:t>
            </a:r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explicando como usar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B9A1C08-2372-B7EE-C157-D55B84533033}"/>
              </a:ext>
            </a:extLst>
          </p:cNvPr>
          <p:cNvSpPr txBox="1"/>
          <p:nvPr/>
        </p:nvSpPr>
        <p:spPr>
          <a:xfrm>
            <a:off x="6096000" y="2475469"/>
            <a:ext cx="5555225" cy="2794996"/>
          </a:xfrm>
          <a:prstGeom prst="rect">
            <a:avLst/>
          </a:prstGeom>
          <a:solidFill>
            <a:srgbClr val="203864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chemeClr val="bg1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bg1"/>
                </a:solidFill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t-BR" sz="2400" dirty="0">
                <a:solidFill>
                  <a:schemeClr val="bg1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urante o tempo que todos compartilharem a mesma pasta, cada responsável deve mexer somente na pasta de sua instância.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5690BEC-7520-D7DF-AA6E-FE0953D2C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18" y="3104081"/>
            <a:ext cx="816189" cy="74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72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9634F6-A273-1940-96CF-5146DAF4A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E84BB9-40EE-5B4A-A23A-EBD4EB44E2A6}"/>
              </a:ext>
            </a:extLst>
          </p:cNvPr>
          <p:cNvSpPr txBox="1"/>
          <p:nvPr/>
        </p:nvSpPr>
        <p:spPr>
          <a:xfrm>
            <a:off x="1828800" y="424543"/>
            <a:ext cx="853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accent1">
                    <a:lumMod val="50000"/>
                  </a:schemeClr>
                </a:solidFill>
                <a:latin typeface="Barlow Condensed Medium" pitchFamily="2" charset="77"/>
              </a:rPr>
              <a:t>DÚVIDAS?</a:t>
            </a:r>
            <a:endParaRPr lang="en-US" sz="5000" dirty="0">
              <a:solidFill>
                <a:schemeClr val="accent1">
                  <a:lumMod val="50000"/>
                </a:schemeClr>
              </a:solidFill>
              <a:latin typeface="Barlow Condensed Medium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40691D-BF02-FC49-8F7A-373ED758764A}"/>
              </a:ext>
            </a:extLst>
          </p:cNvPr>
          <p:cNvSpPr txBox="1"/>
          <p:nvPr/>
        </p:nvSpPr>
        <p:spPr>
          <a:xfrm>
            <a:off x="2084614" y="1894114"/>
            <a:ext cx="8022772" cy="3516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 dúvidas devem ser enviadas para: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rgbClr val="203864"/>
              </a:solidFill>
              <a:effectLst/>
              <a:latin typeface="Barlow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E-mail: </a:t>
            </a:r>
            <a:r>
              <a:rPr lang="pt-BR" sz="3600" u="sng" spc="15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cbhbaiadeguanabara@gmail.com</a:t>
            </a:r>
            <a:endParaRPr lang="pt-BR" sz="3600" u="sng" spc="15" dirty="0">
              <a:solidFill>
                <a:srgbClr val="203864"/>
              </a:solidFill>
              <a:effectLst/>
              <a:latin typeface="Barlow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rgbClr val="203864"/>
              </a:solidFill>
              <a:effectLst/>
              <a:latin typeface="Barlow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Ligações e WhatsApp: </a:t>
            </a:r>
            <a:r>
              <a:rPr lang="pt-BR" sz="4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21 97374-3674</a:t>
            </a:r>
          </a:p>
          <a:p>
            <a:endParaRPr lang="en-BR" dirty="0"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339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9634F6-A273-1940-96CF-5146DAF4A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760DA0EC-1DE5-3B6B-DABC-2C1E972B49BF}"/>
              </a:ext>
            </a:extLst>
          </p:cNvPr>
          <p:cNvSpPr txBox="1"/>
          <p:nvPr/>
        </p:nvSpPr>
        <p:spPr>
          <a:xfrm>
            <a:off x="1828800" y="424543"/>
            <a:ext cx="853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accent1">
                    <a:lumMod val="50000"/>
                  </a:schemeClr>
                </a:solidFill>
                <a:latin typeface="Barlow Condensed Medium" pitchFamily="2" charset="77"/>
              </a:rPr>
              <a:t>APRESENTAÇÃO</a:t>
            </a:r>
            <a:endParaRPr lang="en-US" sz="5000" dirty="0">
              <a:solidFill>
                <a:schemeClr val="accent1">
                  <a:lumMod val="50000"/>
                </a:schemeClr>
              </a:solidFill>
              <a:latin typeface="Barlow Condensed Medium" pitchFamily="2" charset="77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A00F2AD6-067C-88DB-9006-BC46AD698345}"/>
              </a:ext>
            </a:extLst>
          </p:cNvPr>
          <p:cNvSpPr txBox="1"/>
          <p:nvPr/>
        </p:nvSpPr>
        <p:spPr>
          <a:xfrm>
            <a:off x="1480457" y="1361865"/>
            <a:ext cx="9361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Barlow Condensed Medium" pitchFamily="2" charset="77"/>
              </a:rPr>
              <a:t>O QUE MUDOU</a:t>
            </a:r>
            <a:endParaRPr lang="en-BR" sz="2800" dirty="0">
              <a:solidFill>
                <a:schemeClr val="accent6">
                  <a:lumMod val="60000"/>
                  <a:lumOff val="40000"/>
                </a:schemeClr>
              </a:solidFill>
              <a:latin typeface="Barlow Condensed Medium" pitchFamily="2" charset="77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7F68BB89-53B7-F215-0253-0FBEA0AB7192}"/>
              </a:ext>
            </a:extLst>
          </p:cNvPr>
          <p:cNvSpPr txBox="1"/>
          <p:nvPr/>
        </p:nvSpPr>
        <p:spPr>
          <a:xfrm>
            <a:off x="619432" y="2152357"/>
            <a:ext cx="1112028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pt-BR" sz="2800" b="1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80 reuniões </a:t>
            </a:r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serão distribuídas pelas instâncias de acordo com o interesse do CBH Baía de Guanabara.</a:t>
            </a:r>
          </a:p>
          <a:p>
            <a:pPr algn="just"/>
            <a:endParaRPr lang="pt-BR" sz="2000" dirty="0">
              <a:solidFill>
                <a:srgbClr val="203864"/>
              </a:solidFill>
              <a:effectLst/>
              <a:latin typeface="Barlow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Para realização das outras reuniões iremos inicialmente dispor de </a:t>
            </a:r>
            <a:r>
              <a:rPr lang="pt-BR" sz="2800" b="1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 conta conjunta </a:t>
            </a:r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para todas as instâncias a partir da próxima semana.</a:t>
            </a:r>
          </a:p>
          <a:p>
            <a:pPr algn="just"/>
            <a:endParaRPr lang="pt-BR" sz="2000" dirty="0">
              <a:solidFill>
                <a:srgbClr val="203864"/>
              </a:solidFill>
              <a:effectLst/>
              <a:latin typeface="Barlow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Estamos contratando </a:t>
            </a:r>
            <a:r>
              <a:rPr lang="pt-BR" sz="2800" b="1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14 contas de e-mail </a:t>
            </a:r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para possibilitar maior autonomia das instâncias.</a:t>
            </a:r>
          </a:p>
        </p:txBody>
      </p:sp>
    </p:spTree>
    <p:extLst>
      <p:ext uri="{BB962C8B-B14F-4D97-AF65-F5344CB8AC3E}">
        <p14:creationId xmlns:p14="http://schemas.microsoft.com/office/powerpoint/2010/main" val="1856756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9634F6-A273-1940-96CF-5146DAF4A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E84BB9-40EE-5B4A-A23A-EBD4EB44E2A6}"/>
              </a:ext>
            </a:extLst>
          </p:cNvPr>
          <p:cNvSpPr txBox="1"/>
          <p:nvPr/>
        </p:nvSpPr>
        <p:spPr>
          <a:xfrm>
            <a:off x="1828800" y="424543"/>
            <a:ext cx="853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accent1">
                    <a:lumMod val="50000"/>
                  </a:schemeClr>
                </a:solidFill>
                <a:latin typeface="Barlow Condensed Medium" pitchFamily="2" charset="77"/>
              </a:rPr>
              <a:t>DISTRIBUIÇÃO DAS CONTAS</a:t>
            </a:r>
            <a:endParaRPr lang="en-US" sz="5000" dirty="0">
              <a:solidFill>
                <a:schemeClr val="accent1">
                  <a:lumMod val="50000"/>
                </a:schemeClr>
              </a:solidFill>
              <a:latin typeface="Barlow Condensed Medium" pitchFamily="2" charset="77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B75386A-6AD5-4DBB-E1F8-D14057AABA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437710"/>
              </p:ext>
            </p:extLst>
          </p:nvPr>
        </p:nvGraphicFramePr>
        <p:xfrm>
          <a:off x="1489587" y="1460091"/>
          <a:ext cx="9129252" cy="39108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0218">
                  <a:extLst>
                    <a:ext uri="{9D8B030D-6E8A-4147-A177-3AD203B41FA5}">
                      <a16:colId xmlns:a16="http://schemas.microsoft.com/office/drawing/2014/main" val="552206399"/>
                    </a:ext>
                  </a:extLst>
                </a:gridCol>
                <a:gridCol w="3817339">
                  <a:extLst>
                    <a:ext uri="{9D8B030D-6E8A-4147-A177-3AD203B41FA5}">
                      <a16:colId xmlns:a16="http://schemas.microsoft.com/office/drawing/2014/main" val="4194075679"/>
                    </a:ext>
                  </a:extLst>
                </a:gridCol>
                <a:gridCol w="4601695">
                  <a:extLst>
                    <a:ext uri="{9D8B030D-6E8A-4147-A177-3AD203B41FA5}">
                      <a16:colId xmlns:a16="http://schemas.microsoft.com/office/drawing/2014/main" val="103936973"/>
                    </a:ext>
                  </a:extLst>
                </a:gridCol>
              </a:tblGrid>
              <a:tr h="41756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cs typeface="Arial" panose="020B0604020202020204" pitchFamily="34" charset="0"/>
                        </a:rPr>
                        <a:t>CONTAS ADQUIRIDAS</a:t>
                      </a:r>
                    </a:p>
                  </a:txBody>
                  <a:tcPr marL="68580" marR="68580" marT="0" marB="0">
                    <a:solidFill>
                      <a:srgbClr val="63B4A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Contas adquiridas</a:t>
                      </a:r>
                      <a:endParaRPr lang="pt-BR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63B4A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63B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246597"/>
                  </a:ext>
                </a:extLst>
              </a:tr>
              <a:tr h="249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cs typeface="Arial" panose="020B0604020202020204" pitchFamily="34" charset="0"/>
                        </a:rPr>
                        <a:t>1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cs typeface="Arial" panose="020B0604020202020204" pitchFamily="34" charset="0"/>
                        </a:rPr>
                        <a:t>Conta administradora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076086"/>
                  </a:ext>
                </a:extLst>
              </a:tr>
              <a:tr h="249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cs typeface="Arial" panose="020B0604020202020204" pitchFamily="34" charset="0"/>
                        </a:rPr>
                        <a:t>2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cs typeface="Arial" panose="020B0604020202020204" pitchFamily="34" charset="0"/>
                        </a:rPr>
                        <a:t>CBH Baía de Guanabara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cs typeface="Arial" panose="020B0604020202020204" pitchFamily="34" charset="0"/>
                        </a:rPr>
                        <a:t>Plenário e Diretoria do CBH-BG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142308"/>
                  </a:ext>
                </a:extLst>
              </a:tr>
              <a:tr h="249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cs typeface="Arial" panose="020B0604020202020204" pitchFamily="34" charset="0"/>
                        </a:rPr>
                        <a:t>3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cs typeface="Arial" panose="020B0604020202020204" pitchFamily="34" charset="0"/>
                        </a:rPr>
                        <a:t>Subcomitê Oeste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203864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cs typeface="Arial" panose="020B0604020202020204" pitchFamily="34" charset="0"/>
                        </a:rPr>
                        <a:t>Subcomitês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680009"/>
                  </a:ext>
                </a:extLst>
              </a:tr>
              <a:tr h="249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cs typeface="Arial" panose="020B0604020202020204" pitchFamily="34" charset="0"/>
                        </a:rPr>
                        <a:t>4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cs typeface="Arial" panose="020B0604020202020204" pitchFamily="34" charset="0"/>
                        </a:rPr>
                        <a:t>Subcomitê Leste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20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977016"/>
                  </a:ext>
                </a:extLst>
              </a:tr>
              <a:tr h="249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cs typeface="Arial" panose="020B0604020202020204" pitchFamily="34" charset="0"/>
                        </a:rPr>
                        <a:t>5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cs typeface="Arial" panose="020B0604020202020204" pitchFamily="34" charset="0"/>
                        </a:rPr>
                        <a:t>Subcomitê Jacarepaguá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20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938326"/>
                  </a:ext>
                </a:extLst>
              </a:tr>
              <a:tr h="249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cs typeface="Arial" panose="020B0604020202020204" pitchFamily="34" charset="0"/>
                        </a:rPr>
                        <a:t>6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cs typeface="Arial" panose="020B0604020202020204" pitchFamily="34" charset="0"/>
                        </a:rPr>
                        <a:t>Subcomitê Lagoa Rodrigo de Freitas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20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672264"/>
                  </a:ext>
                </a:extLst>
              </a:tr>
              <a:tr h="249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cs typeface="Arial" panose="020B0604020202020204" pitchFamily="34" charset="0"/>
                        </a:rPr>
                        <a:t>7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cs typeface="Arial" panose="020B0604020202020204" pitchFamily="34" charset="0"/>
                        </a:rPr>
                        <a:t>Subcomitê Itaipu-Piratininga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20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139951"/>
                  </a:ext>
                </a:extLst>
              </a:tr>
              <a:tr h="249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cs typeface="Arial" panose="020B0604020202020204" pitchFamily="34" charset="0"/>
                        </a:rPr>
                        <a:t>8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cs typeface="Arial" panose="020B0604020202020204" pitchFamily="34" charset="0"/>
                        </a:rPr>
                        <a:t>Subcomitê Maricá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20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380907"/>
                  </a:ext>
                </a:extLst>
              </a:tr>
              <a:tr h="249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cs typeface="Arial" panose="020B0604020202020204" pitchFamily="34" charset="0"/>
                        </a:rPr>
                        <a:t>9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cs typeface="Arial" panose="020B0604020202020204" pitchFamily="34" charset="0"/>
                        </a:rPr>
                        <a:t>CTSAM</a:t>
                      </a:r>
                      <a:endParaRPr lang="pt-BR" sz="160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203864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cs typeface="Arial" panose="020B0604020202020204" pitchFamily="34" charset="0"/>
                        </a:rPr>
                        <a:t>Câmaras Técnicas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890897"/>
                  </a:ext>
                </a:extLst>
              </a:tr>
              <a:tr h="249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cs typeface="Arial" panose="020B0604020202020204" pitchFamily="34" charset="0"/>
                        </a:rPr>
                        <a:t>10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cs typeface="Arial" panose="020B0604020202020204" pitchFamily="34" charset="0"/>
                        </a:rPr>
                        <a:t>CTEM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20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414679"/>
                  </a:ext>
                </a:extLst>
              </a:tr>
              <a:tr h="249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cs typeface="Arial" panose="020B0604020202020204" pitchFamily="34" charset="0"/>
                        </a:rPr>
                        <a:t>11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cs typeface="Arial" panose="020B0604020202020204" pitchFamily="34" charset="0"/>
                        </a:rPr>
                        <a:t>CTIL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20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744860"/>
                  </a:ext>
                </a:extLst>
              </a:tr>
              <a:tr h="249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cs typeface="Arial" panose="020B0604020202020204" pitchFamily="34" charset="0"/>
                        </a:rPr>
                        <a:t>12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 err="1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cs typeface="Arial" panose="020B0604020202020204" pitchFamily="34" charset="0"/>
                        </a:rPr>
                        <a:t>CTCost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20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141673"/>
                  </a:ext>
                </a:extLst>
              </a:tr>
              <a:tr h="249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cs typeface="Arial" panose="020B0604020202020204" pitchFamily="34" charset="0"/>
                        </a:rPr>
                        <a:t>13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cs typeface="Arial" panose="020B0604020202020204" pitchFamily="34" charset="0"/>
                        </a:rPr>
                        <a:t>CTIG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20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322958"/>
                  </a:ext>
                </a:extLst>
              </a:tr>
              <a:tr h="249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cs typeface="Arial" panose="020B0604020202020204" pitchFamily="34" charset="0"/>
                        </a:rPr>
                        <a:t>14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 err="1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cs typeface="Arial" panose="020B0604020202020204" pitchFamily="34" charset="0"/>
                        </a:rPr>
                        <a:t>GTs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  <a:cs typeface="Arial" panose="020B0604020202020204" pitchFamily="34" charset="0"/>
                        </a:rPr>
                        <a:t>Grupos de Trabalho e de Acompanhamento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545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707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9634F6-A273-1940-96CF-5146DAF4A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E84BB9-40EE-5B4A-A23A-EBD4EB44E2A6}"/>
              </a:ext>
            </a:extLst>
          </p:cNvPr>
          <p:cNvSpPr txBox="1"/>
          <p:nvPr/>
        </p:nvSpPr>
        <p:spPr>
          <a:xfrm>
            <a:off x="1828800" y="424543"/>
            <a:ext cx="853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accent1">
                    <a:lumMod val="50000"/>
                  </a:schemeClr>
                </a:solidFill>
                <a:latin typeface="Barlow Condensed Medium" pitchFamily="2" charset="77"/>
              </a:rPr>
              <a:t>ROTEIRO DO TREINAMENTO</a:t>
            </a:r>
            <a:endParaRPr lang="en-US" sz="5000" dirty="0">
              <a:solidFill>
                <a:schemeClr val="accent1">
                  <a:lumMod val="50000"/>
                </a:schemeClr>
              </a:solidFill>
              <a:latin typeface="Barlow Condensed Medium" pitchFamily="2" charset="77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30DDE9E7-EBBF-790E-E07F-C0E529B3A319}"/>
              </a:ext>
            </a:extLst>
          </p:cNvPr>
          <p:cNvSpPr txBox="1"/>
          <p:nvPr/>
        </p:nvSpPr>
        <p:spPr>
          <a:xfrm>
            <a:off x="1828800" y="1710860"/>
            <a:ext cx="6761082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Apresentação da plataforma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203864"/>
                </a:solidFill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Como entrar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Google Meet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203864"/>
                </a:solidFill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Normativas sobre a reunião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Google Drive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1A18C90-5A59-984F-47D0-4FE502F3C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883" y="855430"/>
            <a:ext cx="3638799" cy="514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72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9634F6-A273-1940-96CF-5146DAF4A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E84BB9-40EE-5B4A-A23A-EBD4EB44E2A6}"/>
              </a:ext>
            </a:extLst>
          </p:cNvPr>
          <p:cNvSpPr txBox="1"/>
          <p:nvPr/>
        </p:nvSpPr>
        <p:spPr>
          <a:xfrm>
            <a:off x="1828800" y="424543"/>
            <a:ext cx="853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accent1">
                    <a:lumMod val="50000"/>
                  </a:schemeClr>
                </a:solidFill>
                <a:latin typeface="Barlow Condensed Medium" pitchFamily="2" charset="77"/>
              </a:rPr>
              <a:t>APRESENTAÇÃO DA PLATAFORMA</a:t>
            </a:r>
            <a:endParaRPr lang="en-US" sz="5000" dirty="0">
              <a:solidFill>
                <a:schemeClr val="accent1">
                  <a:lumMod val="50000"/>
                </a:schemeClr>
              </a:solidFill>
              <a:latin typeface="Barlow Condensed Medium" pitchFamily="2" charset="77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13225C04-7446-405E-6835-93295050D81F}"/>
              </a:ext>
            </a:extLst>
          </p:cNvPr>
          <p:cNvSpPr txBox="1"/>
          <p:nvPr/>
        </p:nvSpPr>
        <p:spPr>
          <a:xfrm>
            <a:off x="619432" y="2630923"/>
            <a:ext cx="3734854" cy="2334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Utilizaremos as plataformas do </a:t>
            </a:r>
            <a:r>
              <a:rPr lang="pt-BR" sz="2400" b="1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r>
              <a:rPr lang="pt-BR" sz="18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dirty="0">
              <a:solidFill>
                <a:srgbClr val="203864"/>
              </a:solidFill>
              <a:effectLst/>
              <a:latin typeface="Barlow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Elas foram escolhidas por serem mais </a:t>
            </a:r>
            <a:r>
              <a:rPr lang="pt-BR" sz="2400" b="1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intuitivas</a:t>
            </a:r>
            <a:r>
              <a:rPr lang="pt-BR" sz="18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 de maior </a:t>
            </a:r>
            <a:r>
              <a:rPr lang="pt-BR" sz="2400" b="1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familiaridade</a:t>
            </a:r>
            <a:r>
              <a:rPr lang="pt-BR" sz="18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37FED18-CCA6-4848-3BF5-95D102CA4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245" y="2111467"/>
            <a:ext cx="6298323" cy="3185526"/>
          </a:xfrm>
          <a:prstGeom prst="rect">
            <a:avLst/>
          </a:prstGeom>
          <a:effectLst>
            <a:outerShdw blurRad="292100" dist="1397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1866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9634F6-A273-1940-96CF-5146DAF4A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E84BB9-40EE-5B4A-A23A-EBD4EB44E2A6}"/>
              </a:ext>
            </a:extLst>
          </p:cNvPr>
          <p:cNvSpPr txBox="1"/>
          <p:nvPr/>
        </p:nvSpPr>
        <p:spPr>
          <a:xfrm>
            <a:off x="1828800" y="424543"/>
            <a:ext cx="853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accent1">
                    <a:lumMod val="50000"/>
                  </a:schemeClr>
                </a:solidFill>
                <a:latin typeface="Barlow Condensed Medium" pitchFamily="2" charset="77"/>
              </a:rPr>
              <a:t>PRODUTOS GOOGLE</a:t>
            </a:r>
            <a:endParaRPr lang="en-US" sz="5000" dirty="0">
              <a:solidFill>
                <a:schemeClr val="accent1">
                  <a:lumMod val="50000"/>
                </a:schemeClr>
              </a:solidFill>
              <a:latin typeface="Barlow Condensed Medium" pitchFamily="2" charset="77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69B1936-DE34-0CCB-5DE7-3AA555860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851" y="1890310"/>
            <a:ext cx="5475514" cy="3094643"/>
          </a:xfrm>
          <a:prstGeom prst="rect">
            <a:avLst/>
          </a:prstGeom>
          <a:effectLst>
            <a:outerShdw blurRad="292100" dist="139700" algn="l" rotWithShape="0">
              <a:prstClr val="black">
                <a:alpha val="65000"/>
              </a:prst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1ED896F-6AE3-DF5B-10F3-FDEE6B58A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83" y="1785199"/>
            <a:ext cx="5402181" cy="3304864"/>
          </a:xfrm>
          <a:prstGeom prst="rect">
            <a:avLst/>
          </a:prstGeom>
          <a:effectLst>
            <a:outerShdw blurRad="292100" dist="139700" algn="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9540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9634F6-A273-1940-96CF-5146DAF4A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E84BB9-40EE-5B4A-A23A-EBD4EB44E2A6}"/>
              </a:ext>
            </a:extLst>
          </p:cNvPr>
          <p:cNvSpPr txBox="1"/>
          <p:nvPr/>
        </p:nvSpPr>
        <p:spPr>
          <a:xfrm>
            <a:off x="1828800" y="424543"/>
            <a:ext cx="853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accent1">
                    <a:lumMod val="50000"/>
                  </a:schemeClr>
                </a:solidFill>
                <a:latin typeface="Barlow Condensed Medium" pitchFamily="2" charset="77"/>
              </a:rPr>
              <a:t>FAZENDO LOGIN NO GOOGLE</a:t>
            </a:r>
            <a:endParaRPr lang="en-US" sz="5000" dirty="0">
              <a:solidFill>
                <a:schemeClr val="accent1">
                  <a:lumMod val="50000"/>
                </a:schemeClr>
              </a:solidFill>
              <a:latin typeface="Barlow Condensed Medium" pitchFamily="2" charset="77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817FCBC-9780-A13B-4B21-5BED18BB1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24" y="1516389"/>
            <a:ext cx="3041593" cy="3605801"/>
          </a:xfrm>
          <a:prstGeom prst="rect">
            <a:avLst/>
          </a:prstGeom>
          <a:effectLst>
            <a:outerShdw blurRad="292100" dist="139700" algn="l" rotWithShape="0">
              <a:prstClr val="black">
                <a:alpha val="65000"/>
              </a:prstClr>
            </a:outerShdw>
          </a:effectLst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CFEBF8E3-CE85-C404-0F2E-E020F9AF70AD}"/>
              </a:ext>
            </a:extLst>
          </p:cNvPr>
          <p:cNvSpPr txBox="1"/>
          <p:nvPr/>
        </p:nvSpPr>
        <p:spPr>
          <a:xfrm>
            <a:off x="4579641" y="2337475"/>
            <a:ext cx="6730181" cy="970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É muito importante ter o </a:t>
            </a:r>
            <a:r>
              <a:rPr lang="pt-BR" sz="2800" b="1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membro</a:t>
            </a:r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que conduzirá a reunião logado no </a:t>
            </a:r>
            <a:r>
              <a:rPr lang="pt-BR" sz="2800" b="1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e-mail da reunião</a:t>
            </a:r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7372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9634F6-A273-1940-96CF-5146DAF4A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E84BB9-40EE-5B4A-A23A-EBD4EB44E2A6}"/>
              </a:ext>
            </a:extLst>
          </p:cNvPr>
          <p:cNvSpPr txBox="1"/>
          <p:nvPr/>
        </p:nvSpPr>
        <p:spPr>
          <a:xfrm>
            <a:off x="1828800" y="424543"/>
            <a:ext cx="853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accent1">
                    <a:lumMod val="50000"/>
                  </a:schemeClr>
                </a:solidFill>
                <a:latin typeface="Barlow Condensed Medium" pitchFamily="2" charset="77"/>
              </a:rPr>
              <a:t>GOOGLE MEET</a:t>
            </a:r>
            <a:endParaRPr lang="en-US" sz="5000" dirty="0">
              <a:solidFill>
                <a:schemeClr val="accent1">
                  <a:lumMod val="50000"/>
                </a:schemeClr>
              </a:solidFill>
              <a:latin typeface="Barlow Condensed Medium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40691D-BF02-FC49-8F7A-373ED758764A}"/>
              </a:ext>
            </a:extLst>
          </p:cNvPr>
          <p:cNvSpPr txBox="1"/>
          <p:nvPr/>
        </p:nvSpPr>
        <p:spPr>
          <a:xfrm>
            <a:off x="308776" y="1727992"/>
            <a:ext cx="716865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Temos algumas maneiras de criar links para reunião, vamos ensinar o mais simples hoje:</a:t>
            </a:r>
          </a:p>
          <a:p>
            <a:pPr algn="just"/>
            <a:endParaRPr lang="pt-BR" sz="2000" dirty="0">
              <a:solidFill>
                <a:srgbClr val="203864"/>
              </a:solidFill>
              <a:effectLst/>
              <a:latin typeface="Barlow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Vídeo explicando </a:t>
            </a:r>
            <a:r>
              <a:rPr lang="pt-BR" sz="2800" b="1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como faz</a:t>
            </a:r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2000" dirty="0">
              <a:solidFill>
                <a:srgbClr val="203864"/>
              </a:solidFill>
              <a:effectLst/>
              <a:latin typeface="Barlow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Vídeo </a:t>
            </a:r>
            <a:r>
              <a:rPr lang="pt-BR" sz="2800" b="1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simulando a reunião</a:t>
            </a:r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explicando como aceita, como registra presença, etc.</a:t>
            </a:r>
          </a:p>
          <a:p>
            <a:pPr algn="just"/>
            <a:endParaRPr lang="pt-BR" sz="2000" dirty="0">
              <a:solidFill>
                <a:srgbClr val="203864"/>
              </a:solidFill>
              <a:effectLst/>
              <a:latin typeface="Barlow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Vídeo explicando onde estão as </a:t>
            </a:r>
            <a:r>
              <a:rPr lang="pt-BR" sz="2800" b="1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gravações</a:t>
            </a:r>
            <a:r>
              <a:rPr lang="pt-BR" sz="2000" dirty="0">
                <a:solidFill>
                  <a:srgbClr val="203864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B724A25-F20D-F252-5359-1B4D5C85A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927" y="2042354"/>
            <a:ext cx="4102859" cy="2773291"/>
          </a:xfrm>
          <a:prstGeom prst="rect">
            <a:avLst/>
          </a:prstGeom>
          <a:effectLst>
            <a:outerShdw blurRad="292100" dist="139700" algn="l" rotWithShape="0">
              <a:prstClr val="black">
                <a:alpha val="65000"/>
              </a:prstClr>
            </a:outerShdw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B30523F-8F8A-6055-DE0B-EC61198C0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93" y="2757951"/>
            <a:ext cx="571651" cy="52356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25B40EE-6EC2-5675-AF21-884BB9559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93" y="3371603"/>
            <a:ext cx="571651" cy="52356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8971C7A-2349-9C27-787A-8A7A40F64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13" y="4668164"/>
            <a:ext cx="571651" cy="52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19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15448D5D481C74885CBF0231414BD72" ma:contentTypeVersion="16" ma:contentTypeDescription="Criar um novo documento." ma:contentTypeScope="" ma:versionID="a3cda8e038ad9fc107bed8d9c1ec0867">
  <xsd:schema xmlns:xsd="http://www.w3.org/2001/XMLSchema" xmlns:xs="http://www.w3.org/2001/XMLSchema" xmlns:p="http://schemas.microsoft.com/office/2006/metadata/properties" xmlns:ns2="2805b1ce-218a-4c7e-a4f2-d1f9eec0167f" xmlns:ns3="a896c254-05de-4cc1-aa16-6565a40f7891" targetNamespace="http://schemas.microsoft.com/office/2006/metadata/properties" ma:root="true" ma:fieldsID="cc090e4ba598860b5216ad66d80460fe" ns2:_="" ns3:_="">
    <xsd:import namespace="2805b1ce-218a-4c7e-a4f2-d1f9eec0167f"/>
    <xsd:import namespace="a896c254-05de-4cc1-aa16-6565a40f7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05b1ce-218a-4c7e-a4f2-d1f9eec016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m" ma:readOnly="false" ma:fieldId="{5cf76f15-5ced-4ddc-b409-7134ff3c332f}" ma:taxonomyMulti="true" ma:sspId="73564c95-64bc-4e64-82a7-b20e4337b2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96c254-05de-4cc1-aa16-6565a40f7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89f0758-4ab1-46de-b09d-ec979f27ec2f}" ma:internalName="TaxCatchAll" ma:showField="CatchAllData" ma:web="a896c254-05de-4cc1-aa16-6565a40f7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805b1ce-218a-4c7e-a4f2-d1f9eec0167f">
      <Terms xmlns="http://schemas.microsoft.com/office/infopath/2007/PartnerControls"/>
    </lcf76f155ced4ddcb4097134ff3c332f>
    <TaxCatchAll xmlns="a896c254-05de-4cc1-aa16-6565a40f7891" xsi:nil="true"/>
  </documentManagement>
</p:properties>
</file>

<file path=customXml/itemProps1.xml><?xml version="1.0" encoding="utf-8"?>
<ds:datastoreItem xmlns:ds="http://schemas.openxmlformats.org/officeDocument/2006/customXml" ds:itemID="{F42E7585-1850-4D48-A861-88057A54A5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05b1ce-218a-4c7e-a4f2-d1f9eec0167f"/>
    <ds:schemaRef ds:uri="a896c254-05de-4cc1-aa16-6565a40f7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7300BC-2990-4ADE-BA1C-61C399477F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59EA46-F399-4EB0-9D1E-7A7AA52AA323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2805b1ce-218a-4c7e-a4f2-d1f9eec0167f"/>
    <ds:schemaRef ds:uri="http://purl.org/dc/terms/"/>
    <ds:schemaRef ds:uri="http://schemas.microsoft.com/office/infopath/2007/PartnerControls"/>
    <ds:schemaRef ds:uri="a896c254-05de-4cc1-aa16-6565a40f789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819</Words>
  <Application>Microsoft Office PowerPoint</Application>
  <PresentationFormat>Widescreen</PresentationFormat>
  <Paragraphs>146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Arial</vt:lpstr>
      <vt:lpstr>Barlow</vt:lpstr>
      <vt:lpstr>Barlow Condensed Medium</vt:lpstr>
      <vt:lpstr>Calibri</vt:lpstr>
      <vt:lpstr>Calibri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Cintia  Paes</cp:lastModifiedBy>
  <cp:revision>22</cp:revision>
  <dcterms:created xsi:type="dcterms:W3CDTF">2022-05-13T13:09:46Z</dcterms:created>
  <dcterms:modified xsi:type="dcterms:W3CDTF">2023-01-16T18:46:29Z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0x010100C15448D5D481C74885CBF0231414BD72</vt:lpwstr>
  </property>
</Properties>
</file>